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380" r:id="rId2"/>
    <p:sldId id="384" r:id="rId3"/>
    <p:sldId id="368" r:id="rId4"/>
    <p:sldId id="369" r:id="rId5"/>
    <p:sldId id="370" r:id="rId6"/>
    <p:sldId id="367" r:id="rId7"/>
    <p:sldId id="366" r:id="rId8"/>
    <p:sldId id="377" r:id="rId9"/>
    <p:sldId id="379" r:id="rId10"/>
    <p:sldId id="374" r:id="rId11"/>
    <p:sldId id="373" r:id="rId12"/>
    <p:sldId id="376" r:id="rId13"/>
    <p:sldId id="375" r:id="rId14"/>
    <p:sldId id="381" r:id="rId15"/>
    <p:sldId id="382" r:id="rId16"/>
    <p:sldId id="383" r:id="rId17"/>
    <p:sldId id="378" r:id="rId18"/>
    <p:sldId id="385" r:id="rId1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EFB3"/>
    <a:srgbClr val="37CC14"/>
    <a:srgbClr val="FF9966"/>
    <a:srgbClr val="993300"/>
    <a:srgbClr val="6699FF"/>
    <a:srgbClr val="FF660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4660"/>
  </p:normalViewPr>
  <p:slideViewPr>
    <p:cSldViewPr>
      <p:cViewPr>
        <p:scale>
          <a:sx n="50" d="100"/>
          <a:sy n="50" d="100"/>
        </p:scale>
        <p:origin x="-51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AC16FE-4EC6-4899-9E1C-1847BEA417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/>
            </a:lvl1pPr>
          </a:lstStyle>
          <a:p>
            <a:endParaRPr lang="pt-PT" dirty="0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E5AD30-A71A-4E35-8A22-31BCA3B50AF7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dirty="0" smtClean="0"/>
            </a:lvl1pPr>
          </a:lstStyle>
          <a:p>
            <a:pPr>
              <a:defRPr/>
            </a:pPr>
            <a:r>
              <a:rPr lang="pt-PT"/>
              <a:t>Isabel Milheiro</a:t>
            </a:r>
          </a:p>
          <a:p>
            <a:pPr>
              <a:defRPr/>
            </a:pPr>
            <a:r>
              <a:rPr lang="pt-PT"/>
              <a:t>António Almeida</a:t>
            </a:r>
            <a:fld id="{B6021A9B-4BEC-43FB-AD1D-A541CA8F5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324-625D-4B8D-B2B4-7FC0AC1EADAE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7244-5972-4F1E-B860-32B2EE673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C52EF-7D2E-4FDD-ADE1-2EB1FF0AE4E1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D5191-E3FE-4A09-9985-1638F11BD0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F07BA-0E9A-4738-ACF9-CB23A44388E7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CD1D-0C1D-4AAB-AAA0-A1E4E93CB9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AF5E4-63F7-421C-B35A-185A9D5F52C0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0491C-D6E3-4273-882F-85436BFA90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1234480" cy="26813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B558D-B1AB-42BB-BC74-781F2662E85B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3536032" cy="26813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80312" y="6453336"/>
            <a:ext cx="1296144" cy="40466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AF412-2AAF-4892-8796-F7B0723C0A6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  <p:transition spd="slow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A322E-52E8-4A1C-A6EB-877B8DA8E3E6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5A82-43A9-4DD5-96CC-53EB1AAAF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D8D6D-0FB5-49E9-A266-2AB88848C0D2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B2ED0-91B8-4570-9739-D881219EA6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2C0C3-B8CE-43F0-A0F2-17EAEA440334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F993B-7D4A-4BA2-86B8-AB914C790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D027D-A3F6-40B8-A71E-B2583B21CDDC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4C94E-C090-4A9C-8AF8-A4297B031C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13EEF-BBDB-4649-88AF-3823D1608B04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74E46-E7F3-4BD3-853B-90481DDD80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7FD4F-0AB3-4115-96FB-BCFB5583A134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7DAD4-F2F7-4BAF-AAB4-BDD747DA4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EE2CD-6D8A-4CB4-9C56-4F303CB9423E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A03C9-BF28-43EA-BD89-1F56C3F0B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 spd="slow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 b="-32949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l_fi" descr="alimentacao-saudavel-exercicios-fisicos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831013"/>
          </a:xfrm>
          <a:prstGeom prst="rect">
            <a:avLst/>
          </a:prstGeom>
          <a:blipFill dpi="0" rotWithShape="1">
            <a:blip r:embed="rId1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smtClean="0"/>
              <a:t>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smtClean="0"/>
              <a:t>Clique para editar os estilos de texto do modelo global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234480" cy="47625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rebuchet MS" pitchFamily="34" charset="0"/>
              </a:defRPr>
            </a:lvl1pPr>
          </a:lstStyle>
          <a:p>
            <a:pPr>
              <a:defRPr/>
            </a:pPr>
            <a:fld id="{7703BA2E-02CD-4105-9DDC-F5CF7B0FD46E}" type="datetime1">
              <a:rPr lang="pt-PT"/>
              <a:pPr>
                <a:defRPr/>
              </a:pPr>
              <a:t>01-07-2012</a:t>
            </a:fld>
            <a:endParaRPr lang="pt-PT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536032" cy="47625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pt-PT" dirty="0" smtClean="0"/>
              <a:t>Equilíbrio Energético e Atividade Física</a:t>
            </a:r>
            <a:endParaRPr lang="pt-PT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4408" y="6309320"/>
            <a:ext cx="504056" cy="288032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rebuchet MS" pitchFamily="34" charset="0"/>
              </a:defRPr>
            </a:lvl1pPr>
          </a:lstStyle>
          <a:p>
            <a:pPr>
              <a:defRPr/>
            </a:pPr>
            <a:fld id="{C40E7862-599B-403A-8F23-72E0734687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ransition spd="slow" advTm="20000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Verdan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rebuchet MS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rebuchet MS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rebuchet MS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684213" y="1341438"/>
            <a:ext cx="7772400" cy="1470025"/>
          </a:xfrm>
          <a:noFill/>
        </p:spPr>
        <p:txBody>
          <a:bodyPr/>
          <a:lstStyle/>
          <a:p>
            <a:r>
              <a:rPr lang="pt-PT" dirty="0" smtClean="0">
                <a:solidFill>
                  <a:srgbClr val="FF0000"/>
                </a:solidFill>
              </a:rPr>
              <a:t>Equilíbrio Energético e Atividade Física</a:t>
            </a: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084888" y="5732463"/>
            <a:ext cx="27352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100"/>
              <a:t>Professora Isabel Milheiro  </a:t>
            </a:r>
          </a:p>
          <a:p>
            <a:pPr>
              <a:spcBef>
                <a:spcPct val="50000"/>
              </a:spcBef>
            </a:pPr>
            <a:r>
              <a:rPr lang="pt-PT" sz="1100"/>
              <a:t>Professor António Almeida</a:t>
            </a:r>
          </a:p>
          <a:p>
            <a:pPr>
              <a:spcBef>
                <a:spcPct val="50000"/>
              </a:spcBef>
            </a:pPr>
            <a:r>
              <a:rPr lang="pt-PT" sz="1100"/>
              <a:t>Agrupamento de Escolas D. Pedro I 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23" name="Group 27"/>
          <p:cNvGraphicFramePr>
            <a:graphicFrameLocks noGrp="1"/>
          </p:cNvGraphicFramePr>
          <p:nvPr>
            <p:ph idx="1"/>
          </p:nvPr>
        </p:nvGraphicFramePr>
        <p:xfrm>
          <a:off x="5003800" y="4724400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Marcador de Posição da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442ED8-D54E-451E-8580-4386EEFF4D9D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2DC0-6D3F-4AB0-8926-7C0841F3E616}" type="slidenum">
              <a:rPr lang="pt-PT"/>
              <a:pPr>
                <a:defRPr/>
              </a:pPr>
              <a:t>10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pic>
        <p:nvPicPr>
          <p:cNvPr id="29721" name="Picture 25" descr="ska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3603625" cy="2940050"/>
          </a:xfrm>
          <a:prstGeom prst="rect">
            <a:avLst/>
          </a:prstGeom>
          <a:noFill/>
        </p:spPr>
      </p:pic>
      <p:pic>
        <p:nvPicPr>
          <p:cNvPr id="29722" name="Picture 26" descr="corri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7675" y="1412875"/>
            <a:ext cx="2520950" cy="3024188"/>
          </a:xfrm>
          <a:prstGeom prst="rect">
            <a:avLst/>
          </a:prstGeom>
          <a:noFill/>
        </p:spPr>
      </p:pic>
      <p:sp>
        <p:nvSpPr>
          <p:cNvPr id="29712" name="Rectangle 19"/>
          <p:cNvSpPr>
            <a:spLocks noChangeArrowheads="1"/>
          </p:cNvSpPr>
          <p:nvPr/>
        </p:nvSpPr>
        <p:spPr bwMode="auto">
          <a:xfrm>
            <a:off x="4644008" y="1772816"/>
            <a:ext cx="2304877" cy="63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 dirty="0">
                <a:solidFill>
                  <a:srgbClr val="FF0000"/>
                </a:solidFill>
                <a:latin typeface="Verdana" pitchFamily="34" charset="0"/>
              </a:rPr>
              <a:t>  correr</a:t>
            </a:r>
          </a:p>
        </p:txBody>
      </p:sp>
      <p:sp>
        <p:nvSpPr>
          <p:cNvPr id="2971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0848"/>
            <a:ext cx="4176712" cy="706437"/>
          </a:xfrm>
          <a:noFill/>
        </p:spPr>
        <p:txBody>
          <a:bodyPr/>
          <a:lstStyle/>
          <a:p>
            <a:r>
              <a:rPr lang="pt-PT" sz="3600" dirty="0" smtClean="0">
                <a:solidFill>
                  <a:srgbClr val="FF0000"/>
                </a:solidFill>
              </a:rPr>
              <a:t>andar de skate</a:t>
            </a:r>
          </a:p>
        </p:txBody>
      </p:sp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0" name="Group 20"/>
          <p:cNvGraphicFramePr>
            <a:graphicFrameLocks noGrp="1"/>
          </p:cNvGraphicFramePr>
          <p:nvPr>
            <p:ph idx="1"/>
          </p:nvPr>
        </p:nvGraphicFramePr>
        <p:xfrm>
          <a:off x="4932363" y="4724400"/>
          <a:ext cx="3754437" cy="1443039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81013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34" name="Picture 18" descr="stock-photo-man-swimming-during-a-competition-17370565"/>
          <p:cNvPicPr>
            <a:picLocks noChangeAspect="1" noChangeArrowheads="1"/>
          </p:cNvPicPr>
          <p:nvPr/>
        </p:nvPicPr>
        <p:blipFill>
          <a:blip r:embed="rId2" cstate="print"/>
          <a:srcRect l="14708" t="6232"/>
          <a:stretch>
            <a:fillRect/>
          </a:stretch>
        </p:blipFill>
        <p:spPr bwMode="auto">
          <a:xfrm>
            <a:off x="539750" y="404813"/>
            <a:ext cx="79200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5DDFD16-65F2-48AF-8E89-8B429FEF9A22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1C9B9-8E1F-4C75-99DC-C4E0CF5F641C}" type="slidenum">
              <a:rPr lang="pt-PT"/>
              <a:pPr>
                <a:defRPr/>
              </a:pPr>
              <a:t>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3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6551612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        nadar (crawl)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6350" y="3141663"/>
            <a:ext cx="5327650" cy="1008062"/>
          </a:xfrm>
          <a:noFill/>
        </p:spPr>
        <p:txBody>
          <a:bodyPr/>
          <a:lstStyle/>
          <a:p>
            <a:r>
              <a:rPr lang="pt-PT" sz="3600" smtClean="0">
                <a:solidFill>
                  <a:srgbClr val="FF0000"/>
                </a:solidFill>
              </a:rPr>
              <a:t>jogar basquetebol</a:t>
            </a:r>
          </a:p>
        </p:txBody>
      </p:sp>
      <p:graphicFrame>
        <p:nvGraphicFramePr>
          <p:cNvPr id="113683" name="Group 19"/>
          <p:cNvGraphicFramePr>
            <a:graphicFrameLocks noGrp="1"/>
          </p:cNvGraphicFramePr>
          <p:nvPr>
            <p:ph idx="1"/>
          </p:nvPr>
        </p:nvGraphicFramePr>
        <p:xfrm>
          <a:off x="468313" y="1341438"/>
          <a:ext cx="3888433" cy="1490464"/>
        </p:xfrm>
        <a:graphic>
          <a:graphicData uri="http://schemas.openxmlformats.org/drawingml/2006/table">
            <a:tbl>
              <a:tblPr/>
              <a:tblGrid>
                <a:gridCol w="1945039"/>
                <a:gridCol w="1943394"/>
              </a:tblGrid>
              <a:tr h="576064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47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7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Marcador de Posição da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CF1844F-A35D-4B1E-97E2-0C9D11129478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908E4-57D8-4127-B553-02A3BC5A08B8}" type="slidenum">
              <a:rPr lang="pt-PT"/>
              <a:pPr>
                <a:defRPr/>
              </a:pPr>
              <a:t>12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31763" name="AutoShape 20" descr="http://moodle.madeiratorres.com/file.php/334/Imagem_basqueteb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31765" name="Rectangle 20"/>
          <p:cNvSpPr>
            <a:spLocks noChangeArrowheads="1"/>
          </p:cNvSpPr>
          <p:nvPr/>
        </p:nvSpPr>
        <p:spPr bwMode="auto">
          <a:xfrm>
            <a:off x="4572000" y="476250"/>
            <a:ext cx="36718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</a:rPr>
              <a:t>jogar futebol </a:t>
            </a:r>
          </a:p>
        </p:txBody>
      </p:sp>
      <p:pic>
        <p:nvPicPr>
          <p:cNvPr id="31767" name="Picture 23" descr="futeb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258888"/>
            <a:ext cx="3024188" cy="2073275"/>
          </a:xfrm>
          <a:prstGeom prst="rect">
            <a:avLst/>
          </a:prstGeom>
          <a:noFill/>
        </p:spPr>
      </p:pic>
      <p:pic>
        <p:nvPicPr>
          <p:cNvPr id="31768" name="Picture 24" descr="basquete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05064"/>
            <a:ext cx="3097213" cy="20605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88" name="Group 20"/>
          <p:cNvGraphicFramePr>
            <a:graphicFrameLocks noGrp="1"/>
          </p:cNvGraphicFramePr>
          <p:nvPr>
            <p:ph idx="1"/>
          </p:nvPr>
        </p:nvGraphicFramePr>
        <p:xfrm>
          <a:off x="4932040" y="4725144"/>
          <a:ext cx="3754437" cy="1371600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82" name="Picture 17" descr="865416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980728"/>
            <a:ext cx="23907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35A4A1-4B36-4D7A-B07C-CABAE36DF492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DB980-47BB-41A2-A112-2A9EBBEBE3F2}" type="slidenum">
              <a:rPr lang="pt-PT"/>
              <a:pPr>
                <a:defRPr/>
              </a:pPr>
              <a:t>13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3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4392613" cy="863600"/>
          </a:xfrm>
          <a:noFill/>
        </p:spPr>
        <p:txBody>
          <a:bodyPr/>
          <a:lstStyle/>
          <a:p>
            <a:r>
              <a:rPr lang="pt-PT" sz="4000" dirty="0" smtClean="0">
                <a:solidFill>
                  <a:srgbClr val="FF0000"/>
                </a:solidFill>
              </a:rPr>
              <a:t>praticar BTT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569325" cy="720725"/>
          </a:xfrm>
          <a:noFill/>
        </p:spPr>
        <p:txBody>
          <a:bodyPr/>
          <a:lstStyle/>
          <a:p>
            <a:pPr eaLnBrk="1" hangingPunct="1"/>
            <a:r>
              <a:rPr lang="pt-PT" sz="3600" smtClean="0">
                <a:solidFill>
                  <a:srgbClr val="FF0000"/>
                </a:solidFill>
              </a:rPr>
              <a:t>Valor calórico de uma refeição</a:t>
            </a:r>
          </a:p>
        </p:txBody>
      </p:sp>
      <p:pic>
        <p:nvPicPr>
          <p:cNvPr id="103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341438"/>
            <a:ext cx="21605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4894263" y="1844675"/>
            <a:ext cx="385445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pizza média</a:t>
            </a:r>
          </a:p>
          <a:p>
            <a:pPr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     </a:t>
            </a: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mousse de chocolate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Cola média</a:t>
            </a:r>
          </a:p>
          <a:p>
            <a:pPr algn="ctr">
              <a:spcBef>
                <a:spcPct val="5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1497 Kcal</a:t>
            </a:r>
          </a:p>
        </p:txBody>
      </p:sp>
      <p:pic>
        <p:nvPicPr>
          <p:cNvPr id="1034" name="Picture 12" descr="826597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9513" y="2420938"/>
            <a:ext cx="1095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3" descr="86364916, Kutay Tanir /Photodi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4076700"/>
            <a:ext cx="8620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Marcador de Posição da Data 1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7764397-DB73-4E27-8019-D2077515B9B3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74D74-BA04-4C45-A83A-91416F309100}" type="slidenum">
              <a:rPr lang="pt-PT"/>
              <a:pPr>
                <a:defRPr/>
              </a:pPr>
              <a:t>14</a:t>
            </a:fld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644008" y="1124744"/>
            <a:ext cx="4248472" cy="4968552"/>
          </a:xfrm>
          <a:prstGeom prst="roundRect">
            <a:avLst/>
          </a:prstGeom>
          <a:noFill/>
          <a:ln w="60325">
            <a:gradFill flip="none" rotWithShape="1">
              <a:gsLst>
                <a:gs pos="0">
                  <a:srgbClr val="FF0000"/>
                </a:gs>
                <a:gs pos="50000">
                  <a:schemeClr val="tx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611188" y="1341438"/>
            <a:ext cx="396081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MacChicken   		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batata frita (1 dose)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Cola m</a:t>
            </a: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é</a:t>
            </a: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</a:t>
            </a:r>
          </a:p>
          <a:p>
            <a:pPr marL="342900" indent="-342900" algn="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Sundae de chocolate 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1201 Kcal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1062" name="Object 2"/>
          <p:cNvGraphicFramePr>
            <a:graphicFrameLocks noChangeAspect="1"/>
          </p:cNvGraphicFramePr>
          <p:nvPr/>
        </p:nvGraphicFramePr>
        <p:xfrm>
          <a:off x="2627313" y="1052513"/>
          <a:ext cx="1458912" cy="1382712"/>
        </p:xfrm>
        <a:graphic>
          <a:graphicData uri="http://schemas.openxmlformats.org/presentationml/2006/ole">
            <p:oleObj spid="_x0000_s1062" name="Imagem de mapa de bits" r:id="rId6" imgW="914286" imgH="866896" progId="PBrush">
              <p:embed/>
            </p:oleObj>
          </a:graphicData>
        </a:graphic>
      </p:graphicFrame>
      <p:pic>
        <p:nvPicPr>
          <p:cNvPr id="1063" name="Picture 3" descr="sundae_chocola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4508500"/>
            <a:ext cx="13128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" name="Picture 4" descr="bebida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238" y="3429000"/>
            <a:ext cx="1362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" name="Picture 5" descr="batata_grand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4213" y="2420938"/>
            <a:ext cx="122396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ângulo de cantos arredondados 16"/>
          <p:cNvSpPr/>
          <p:nvPr/>
        </p:nvSpPr>
        <p:spPr>
          <a:xfrm>
            <a:off x="32445" y="1010890"/>
            <a:ext cx="4427984" cy="5184576"/>
          </a:xfrm>
          <a:prstGeom prst="roundRect">
            <a:avLst/>
          </a:prstGeom>
          <a:noFill/>
          <a:ln w="50800">
            <a:gradFill flip="none" rotWithShape="1">
              <a:gsLst>
                <a:gs pos="0">
                  <a:srgbClr val="FF0000"/>
                </a:gs>
                <a:gs pos="50000">
                  <a:srgbClr val="FFC000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0"/>
            <a:ext cx="7632700" cy="1143000"/>
          </a:xfrm>
          <a:noFill/>
        </p:spPr>
        <p:txBody>
          <a:bodyPr/>
          <a:lstStyle/>
          <a:p>
            <a:pPr algn="just" eaLnBrk="1" hangingPunct="1"/>
            <a:r>
              <a:rPr lang="pt-PT" sz="2400" smtClean="0">
                <a:solidFill>
                  <a:srgbClr val="FF0000"/>
                </a:solidFill>
              </a:rPr>
              <a:t>Quanto tempo para gastar estas calorias?</a:t>
            </a:r>
          </a:p>
        </p:txBody>
      </p:sp>
      <p:sp>
        <p:nvSpPr>
          <p:cNvPr id="15360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341438"/>
            <a:ext cx="3960812" cy="4824412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MacChicken   		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batata frita (1 dose)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		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Cola m</a:t>
            </a: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</a:t>
            </a: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		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</a:t>
            </a:r>
          </a:p>
          <a:p>
            <a:pPr algn="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Sundae de chocolate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pt-PT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1201 Kcal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pt-PT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627313" y="1052513"/>
          <a:ext cx="1458912" cy="1382712"/>
        </p:xfrm>
        <a:graphic>
          <a:graphicData uri="http://schemas.openxmlformats.org/presentationml/2006/ole">
            <p:oleObj spid="_x0000_s2050" name="Imagem de mapa de bits" r:id="rId3" imgW="914286" imgH="866896" progId="PBrush">
              <p:embed/>
            </p:oleObj>
          </a:graphicData>
        </a:graphic>
      </p:graphicFrame>
      <p:pic>
        <p:nvPicPr>
          <p:cNvPr id="2053" name="Picture 3" descr="sundae_chocol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508500"/>
            <a:ext cx="13128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bebid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3429000"/>
            <a:ext cx="1362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batata_grand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2420938"/>
            <a:ext cx="129540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02" name="Group 54"/>
          <p:cNvGraphicFramePr>
            <a:graphicFrameLocks noGrp="1"/>
          </p:cNvGraphicFramePr>
          <p:nvPr/>
        </p:nvGraphicFramePr>
        <p:xfrm>
          <a:off x="5219700" y="1196975"/>
          <a:ext cx="3671888" cy="4751988"/>
        </p:xfrm>
        <a:graphic>
          <a:graphicData uri="http://schemas.openxmlformats.org/drawingml/2006/table">
            <a:tbl>
              <a:tblPr/>
              <a:tblGrid>
                <a:gridCol w="1223963"/>
                <a:gridCol w="1223962"/>
                <a:gridCol w="1223963"/>
              </a:tblGrid>
              <a:tr h="7762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Atividade física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 Energético (Kcal/h)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1593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 kg</a:t>
                      </a:r>
                    </a:p>
                  </a:txBody>
                  <a:tcPr marL="91449" marR="91449" marT="45701" marB="4570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kg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surfar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5h32min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4h50min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dançar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2h32min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2h54min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andar de skate/correr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2h29min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2h10min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nadar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2h11min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1h55min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jogar futebol/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basquetebol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2h11min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1h55min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praticar BTT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2h04min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1h45min</a:t>
                      </a:r>
                    </a:p>
                  </a:txBody>
                  <a:tcPr marL="91449" marR="91449" marT="45701" marB="45701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</a:tbl>
          </a:graphicData>
        </a:graphic>
      </p:graphicFrame>
      <p:sp>
        <p:nvSpPr>
          <p:cNvPr id="10" name="Marcador de Posição da Data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EBE6CFA-7258-4A50-8FA6-D200F48EE40D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10DDFB-6891-40F9-AE80-AA8812C31B4C}" type="slidenum">
              <a:rPr lang="pt-PT"/>
              <a:pPr>
                <a:defRPr/>
              </a:pPr>
              <a:t>15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32445" y="1010890"/>
            <a:ext cx="4427984" cy="5184576"/>
          </a:xfrm>
          <a:prstGeom prst="roundRect">
            <a:avLst/>
          </a:prstGeom>
          <a:noFill/>
          <a:ln w="50800">
            <a:gradFill flip="none" rotWithShape="1">
              <a:gsLst>
                <a:gs pos="0">
                  <a:srgbClr val="FF0000"/>
                </a:gs>
                <a:gs pos="50000">
                  <a:srgbClr val="FFC000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1268413"/>
            <a:ext cx="1943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4859338" y="1700213"/>
            <a:ext cx="40338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pizza média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mousse de chocolate</a:t>
            </a: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pt-PT" sz="15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15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Cola média</a:t>
            </a:r>
          </a:p>
          <a:p>
            <a:pPr algn="ctr">
              <a:spcBef>
                <a:spcPct val="50000"/>
              </a:spcBef>
            </a:pPr>
            <a:endParaRPr lang="pt-PT" sz="16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= </a:t>
            </a:r>
            <a:r>
              <a:rPr lang="pt-PT" sz="2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1497 Kcal</a:t>
            </a:r>
          </a:p>
        </p:txBody>
      </p:sp>
      <p:pic>
        <p:nvPicPr>
          <p:cNvPr id="37891" name="Picture 12" descr="826597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9513" y="2420938"/>
            <a:ext cx="1095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3" descr="86364916, Kutay Tanir /Photodi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4076700"/>
            <a:ext cx="8620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940" name="Group 52"/>
          <p:cNvGraphicFramePr>
            <a:graphicFrameLocks noGrp="1"/>
          </p:cNvGraphicFramePr>
          <p:nvPr/>
        </p:nvGraphicFramePr>
        <p:xfrm>
          <a:off x="323528" y="981075"/>
          <a:ext cx="4246885" cy="5186366"/>
        </p:xfrm>
        <a:graphic>
          <a:graphicData uri="http://schemas.openxmlformats.org/drawingml/2006/table">
            <a:tbl>
              <a:tblPr/>
              <a:tblGrid>
                <a:gridCol w="1416120"/>
                <a:gridCol w="1414645"/>
                <a:gridCol w="1416120"/>
              </a:tblGrid>
              <a:tr h="8477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Atividade física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 Energético (Kcal/h)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B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63563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 kg</a:t>
                      </a:r>
                    </a:p>
                  </a:txBody>
                  <a:tcPr marT="45716" marB="45716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kg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surfar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6h53min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6h02min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dançar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3h37min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3h10min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andar de skate/correr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3h05min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2h42min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nadar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jogar futebol/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basquetebol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2h44min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2h23min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praticar BTT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2h34min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2h10min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</a:tbl>
          </a:graphicData>
        </a:graphic>
      </p:graphicFrame>
      <p:sp>
        <p:nvSpPr>
          <p:cNvPr id="37935" name="Rectangle 9"/>
          <p:cNvSpPr>
            <a:spLocks noChangeArrowheads="1"/>
          </p:cNvSpPr>
          <p:nvPr/>
        </p:nvSpPr>
        <p:spPr bwMode="auto">
          <a:xfrm>
            <a:off x="827088" y="0"/>
            <a:ext cx="7632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pt-PT" sz="2400" b="1">
                <a:solidFill>
                  <a:srgbClr val="FF0000"/>
                </a:solidFill>
                <a:latin typeface="Verdana" pitchFamily="34" charset="0"/>
              </a:rPr>
              <a:t>Quanto tempo para gastar estas calorias?</a:t>
            </a:r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CFB9C5-18A8-4963-AB2C-B1EAD3B3EC4C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543BD-9E07-4257-A516-C57CA836110A}" type="slidenum">
              <a:rPr lang="pt-PT"/>
              <a:pPr>
                <a:defRPr/>
              </a:pPr>
              <a:t>16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751512" y="1052736"/>
            <a:ext cx="4140968" cy="5112568"/>
          </a:xfrm>
          <a:prstGeom prst="roundRect">
            <a:avLst/>
          </a:prstGeom>
          <a:noFill/>
          <a:ln w="60325">
            <a:gradFill flip="none" rotWithShape="1">
              <a:gsLst>
                <a:gs pos="0">
                  <a:srgbClr val="FF0000"/>
                </a:gs>
                <a:gs pos="50000">
                  <a:schemeClr val="tx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slow" advTm="20000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4"/>
          <p:cNvSpPr txBox="1">
            <a:spLocks noChangeArrowheads="1"/>
          </p:cNvSpPr>
          <p:nvPr/>
        </p:nvSpPr>
        <p:spPr bwMode="auto">
          <a:xfrm>
            <a:off x="4932363" y="404813"/>
            <a:ext cx="3960117" cy="51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100" dirty="0">
                <a:latin typeface="Verdana" pitchFamily="34" charset="0"/>
              </a:rPr>
              <a:t>Segundo a Organização Mundial de Saúde (OMS) «...o exercício físico regular tal como caminhar, andar de bicicleta ou dançar, não só nos faz sentir bem,    como tem benefícios significativos para a  saúde</a:t>
            </a:r>
            <a:r>
              <a:rPr lang="pt-PT" sz="2100" dirty="0" smtClean="0">
                <a:latin typeface="Verdana" pitchFamily="34" charset="0"/>
              </a:rPr>
              <a:t>….»</a:t>
            </a:r>
            <a:endParaRPr lang="pt-PT" sz="21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pt-PT" sz="2100" dirty="0">
                <a:latin typeface="Verdana" pitchFamily="34" charset="0"/>
              </a:rPr>
              <a:t>Envolver-se numa atividade física, aumenta também as oportunidades </a:t>
            </a:r>
            <a:r>
              <a:rPr lang="pt-PT" sz="2100" dirty="0" smtClean="0">
                <a:latin typeface="Verdana" pitchFamily="34" charset="0"/>
              </a:rPr>
              <a:t>de</a:t>
            </a:r>
            <a:r>
              <a:rPr lang="pt-PT" sz="2100" dirty="0" smtClean="0">
                <a:latin typeface="Verdana" pitchFamily="34" charset="0"/>
              </a:rPr>
              <a:t> </a:t>
            </a:r>
            <a:r>
              <a:rPr lang="pt-PT" sz="2100" dirty="0">
                <a:latin typeface="Verdana" pitchFamily="34" charset="0"/>
              </a:rPr>
              <a:t>fazer </a:t>
            </a:r>
            <a:r>
              <a:rPr lang="pt-PT" sz="2100" dirty="0" smtClean="0">
                <a:latin typeface="Verdana" pitchFamily="34" charset="0"/>
              </a:rPr>
              <a:t>amigos, proporcionando-nos maior integração </a:t>
            </a:r>
            <a:r>
              <a:rPr lang="pt-PT" sz="2100" dirty="0">
                <a:latin typeface="Verdana" pitchFamily="34" charset="0"/>
              </a:rPr>
              <a:t>na comunidade. </a:t>
            </a:r>
          </a:p>
        </p:txBody>
      </p:sp>
      <p:pic>
        <p:nvPicPr>
          <p:cNvPr id="38914" name="Picture 3" descr="88551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9275"/>
            <a:ext cx="4573588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87C9322-18A9-4004-9213-337CEB5BE947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A0D8B-CA92-42D1-9B14-D9D7EC83C874}" type="slidenum">
              <a:rPr lang="pt-PT"/>
              <a:pPr>
                <a:defRPr/>
              </a:pPr>
              <a:t>17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389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549275"/>
            <a:ext cx="4321175" cy="795338"/>
          </a:xfrm>
          <a:noFill/>
        </p:spPr>
        <p:txBody>
          <a:bodyPr/>
          <a:lstStyle/>
          <a:p>
            <a:pPr eaLnBrk="1" hangingPunct="1"/>
            <a:r>
              <a:rPr lang="pt-PT" dirty="0" smtClean="0"/>
              <a:t>Vida ativa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A61B77-E824-4C5B-A83A-E7A8EDBDA293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CAFA4-798A-4DAF-894B-9490930F21E6}" type="slidenum">
              <a:rPr lang="pt-PT"/>
              <a:pPr>
                <a:defRPr/>
              </a:pPr>
              <a:t>18</a:t>
            </a:fld>
            <a:endParaRPr lang="pt-PT"/>
          </a:p>
        </p:txBody>
      </p:sp>
      <p:sp>
        <p:nvSpPr>
          <p:cNvPr id="39940" name="CaixaDeTexto 4"/>
          <p:cNvSpPr txBox="1">
            <a:spLocks noChangeArrowheads="1"/>
          </p:cNvSpPr>
          <p:nvPr/>
        </p:nvSpPr>
        <p:spPr bwMode="auto">
          <a:xfrm>
            <a:off x="250825" y="1484313"/>
            <a:ext cx="8353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«</a:t>
            </a:r>
            <a:r>
              <a:rPr lang="pt-PT" sz="2400" b="1" dirty="0">
                <a:solidFill>
                  <a:srgbClr val="FF0000"/>
                </a:solidFill>
                <a:latin typeface="Verdana" pitchFamily="34" charset="0"/>
              </a:rPr>
              <a:t>PEQUENAS MUDANÇAS FAZEM A DIFERENÇA </a:t>
            </a:r>
            <a:r>
              <a:rPr lang="pt-PT" b="1" dirty="0">
                <a:solidFill>
                  <a:srgbClr val="FF0000"/>
                </a:solidFill>
              </a:rPr>
              <a:t>»</a:t>
            </a:r>
            <a:endParaRPr lang="pt-PT" sz="2400" b="1" dirty="0">
              <a:solidFill>
                <a:srgbClr val="FF0000"/>
              </a:solidFill>
              <a:latin typeface="Verdana" pitchFamily="34" charset="0"/>
            </a:endParaRPr>
          </a:p>
          <a:p>
            <a:endParaRPr lang="pt-PT" sz="2400" b="1" dirty="0">
              <a:solidFill>
                <a:srgbClr val="FF0000"/>
              </a:solidFill>
              <a:latin typeface="Verdana" pitchFamily="34" charset="0"/>
            </a:endParaRPr>
          </a:p>
          <a:p>
            <a:pPr algn="ctr"/>
            <a:r>
              <a:rPr lang="pt-PT" sz="2400" b="1" dirty="0">
                <a:solidFill>
                  <a:srgbClr val="FF0000"/>
                </a:solidFill>
                <a:latin typeface="Verdana" pitchFamily="34" charset="0"/>
              </a:rPr>
              <a:t>TU ÉS A DIFERENÇA!!!</a:t>
            </a:r>
          </a:p>
          <a:p>
            <a:endParaRPr lang="pt-PT" sz="2400" dirty="0">
              <a:solidFill>
                <a:srgbClr val="FF0000"/>
              </a:solidFill>
            </a:endParaRPr>
          </a:p>
        </p:txBody>
      </p:sp>
      <p:sp>
        <p:nvSpPr>
          <p:cNvPr id="39941" name="CaixaDeTexto 5"/>
          <p:cNvSpPr txBox="1">
            <a:spLocks noChangeArrowheads="1"/>
          </p:cNvSpPr>
          <p:nvPr/>
        </p:nvSpPr>
        <p:spPr bwMode="auto">
          <a:xfrm>
            <a:off x="6228185" y="4293097"/>
            <a:ext cx="2447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b="1" dirty="0">
                <a:latin typeface="Verdana" pitchFamily="34" charset="0"/>
              </a:rPr>
              <a:t>OBRIGADO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99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  <p:bldP spid="3994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ítulo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t-PT" smtClean="0">
                <a:solidFill>
                  <a:srgbClr val="FF0000"/>
                </a:solidFill>
              </a:rPr>
              <a:t>Índice</a:t>
            </a:r>
          </a:p>
        </p:txBody>
      </p:sp>
      <p:sp>
        <p:nvSpPr>
          <p:cNvPr id="17410" name="Marcador de Posição de Conteúdo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/>
            <a:r>
              <a:rPr lang="pt-PT" b="1" dirty="0" smtClean="0"/>
              <a:t>Equilíbrio energético</a:t>
            </a:r>
          </a:p>
          <a:p>
            <a:pPr algn="ctr"/>
            <a:r>
              <a:rPr lang="pt-PT" b="1" dirty="0" smtClean="0"/>
              <a:t>Desequilíbrio energético</a:t>
            </a:r>
          </a:p>
          <a:p>
            <a:pPr algn="ctr"/>
            <a:r>
              <a:rPr lang="pt-PT" b="1" dirty="0" smtClean="0"/>
              <a:t>Atividade física</a:t>
            </a:r>
          </a:p>
          <a:p>
            <a:pPr algn="ctr"/>
            <a:r>
              <a:rPr lang="pt-PT" b="1" dirty="0" smtClean="0"/>
              <a:t>Calorias por refeição</a:t>
            </a:r>
          </a:p>
          <a:p>
            <a:pPr algn="ctr"/>
            <a:r>
              <a:rPr lang="pt-PT" b="1" dirty="0" smtClean="0"/>
              <a:t>Gasto calórico</a:t>
            </a:r>
          </a:p>
          <a:p>
            <a:pPr algn="ctr"/>
            <a:r>
              <a:rPr lang="pt-PT" b="1" dirty="0" smtClean="0"/>
              <a:t>Vida ativa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CD4610F-903F-4D3A-B540-1C14F758D17D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53C7C-0B98-4D95-9C87-A1173B0F1614}" type="slidenum">
              <a:rPr lang="pt-PT"/>
              <a:pPr>
                <a:defRPr/>
              </a:pPr>
              <a:t>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1412875"/>
            <a:ext cx="86407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2400" dirty="0"/>
              <a:t>Ingestão energética  </a:t>
            </a:r>
            <a:r>
              <a:rPr lang="pt-PT" sz="3600" dirty="0">
                <a:solidFill>
                  <a:srgbClr val="FF0000"/>
                </a:solidFill>
              </a:rPr>
              <a:t>&gt;</a:t>
            </a:r>
            <a:r>
              <a:rPr lang="pt-PT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sz="2400" dirty="0"/>
              <a:t>Gasto energético         Ganho de peso</a:t>
            </a:r>
            <a:endParaRPr lang="pt-PT" sz="2000" dirty="0"/>
          </a:p>
        </p:txBody>
      </p:sp>
      <p:sp>
        <p:nvSpPr>
          <p:cNvPr id="8" name="Seta para a direita 7"/>
          <p:cNvSpPr/>
          <p:nvPr/>
        </p:nvSpPr>
        <p:spPr>
          <a:xfrm>
            <a:off x="5795963" y="1628775"/>
            <a:ext cx="504825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9B01C68-7BA4-4C94-A476-C97C465B6496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14D07-24F6-4FF0-A027-7737F1B23199}" type="slidenum">
              <a:rPr lang="pt-PT"/>
              <a:pPr>
                <a:defRPr/>
              </a:pPr>
              <a:t>3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20482" name="CaixaDeTexto 3"/>
          <p:cNvSpPr txBox="1">
            <a:spLocks noChangeArrowheads="1"/>
          </p:cNvSpPr>
          <p:nvPr/>
        </p:nvSpPr>
        <p:spPr bwMode="auto">
          <a:xfrm>
            <a:off x="468313" y="1412875"/>
            <a:ext cx="82804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/>
              <a:t>Ingestão energética </a:t>
            </a:r>
            <a:r>
              <a:rPr lang="pt-PT" sz="3600">
                <a:solidFill>
                  <a:srgbClr val="FF0000"/>
                </a:solidFill>
              </a:rPr>
              <a:t>&gt;</a:t>
            </a:r>
            <a:r>
              <a:rPr lang="pt-PT" sz="2400"/>
              <a:t>Gasto energético       Ganho de peso</a:t>
            </a:r>
          </a:p>
          <a:p>
            <a:endParaRPr lang="pt-PT" sz="2400"/>
          </a:p>
          <a:p>
            <a:r>
              <a:rPr lang="pt-PT" sz="2400"/>
              <a:t>Ingestão energética </a:t>
            </a:r>
            <a:r>
              <a:rPr lang="pt-PT" sz="2800">
                <a:solidFill>
                  <a:srgbClr val="00B050"/>
                </a:solidFill>
              </a:rPr>
              <a:t>=</a:t>
            </a:r>
            <a:r>
              <a:rPr lang="pt-PT" sz="2400"/>
              <a:t> Gasto energético       Peso estável</a:t>
            </a:r>
            <a:endParaRPr lang="pt-PT" sz="2800"/>
          </a:p>
        </p:txBody>
      </p:sp>
      <p:sp>
        <p:nvSpPr>
          <p:cNvPr id="7" name="Seta para a direita 6"/>
          <p:cNvSpPr/>
          <p:nvPr/>
        </p:nvSpPr>
        <p:spPr>
          <a:xfrm>
            <a:off x="6011863" y="1700213"/>
            <a:ext cx="431800" cy="341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Seta para a direita 7"/>
          <p:cNvSpPr/>
          <p:nvPr/>
        </p:nvSpPr>
        <p:spPr>
          <a:xfrm>
            <a:off x="6011863" y="2420938"/>
            <a:ext cx="504825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quarter" idx="10"/>
          </p:nvPr>
        </p:nvSpPr>
        <p:spPr>
          <a:xfrm>
            <a:off x="457200" y="6237312"/>
            <a:ext cx="1234480" cy="484163"/>
          </a:xfrm>
        </p:spPr>
        <p:txBody>
          <a:bodyPr/>
          <a:lstStyle/>
          <a:p>
            <a:pPr>
              <a:defRPr/>
            </a:pPr>
            <a:fld id="{0CA0BBCC-B2C0-42DE-B21A-3BBD9FAAE5CB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>
          <a:xfrm>
            <a:off x="8244408" y="6304534"/>
            <a:ext cx="504056" cy="292818"/>
          </a:xfrm>
        </p:spPr>
        <p:txBody>
          <a:bodyPr/>
          <a:lstStyle/>
          <a:p>
            <a:pPr>
              <a:defRPr/>
            </a:pPr>
            <a:fld id="{398D35E2-4E99-490E-A218-C28D8BB21299}" type="slidenum">
              <a:rPr lang="pt-PT"/>
              <a:pPr>
                <a:defRPr/>
              </a:pPr>
              <a:t>4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>
          <a:xfrm>
            <a:off x="3124200" y="6237312"/>
            <a:ext cx="3536032" cy="484163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ChangeArrowheads="1"/>
          </p:cNvSpPr>
          <p:nvPr/>
        </p:nvSpPr>
        <p:spPr bwMode="auto">
          <a:xfrm>
            <a:off x="1603375" y="446088"/>
            <a:ext cx="63865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 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grpSp>
        <p:nvGrpSpPr>
          <p:cNvPr id="22530" name="Grupo 10"/>
          <p:cNvGrpSpPr>
            <a:grpSpLocks/>
          </p:cNvGrpSpPr>
          <p:nvPr/>
        </p:nvGrpSpPr>
        <p:grpSpPr bwMode="auto">
          <a:xfrm>
            <a:off x="323850" y="1341438"/>
            <a:ext cx="8280400" cy="2308225"/>
            <a:chOff x="395536" y="1628800"/>
            <a:chExt cx="8280920" cy="2308324"/>
          </a:xfrm>
        </p:grpSpPr>
        <p:sp>
          <p:nvSpPr>
            <p:cNvPr id="22534" name="CaixaDeTexto 3"/>
            <p:cNvSpPr txBox="1">
              <a:spLocks noChangeArrowheads="1"/>
            </p:cNvSpPr>
            <p:nvPr/>
          </p:nvSpPr>
          <p:spPr bwMode="auto">
            <a:xfrm>
              <a:off x="395536" y="1628800"/>
              <a:ext cx="8280920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PT" sz="2400"/>
                <a:t>Ingestão energética </a:t>
              </a:r>
              <a:r>
                <a:rPr lang="pt-PT" sz="3600">
                  <a:solidFill>
                    <a:srgbClr val="FF0000"/>
                  </a:solidFill>
                </a:rPr>
                <a:t>&gt;</a:t>
              </a:r>
              <a:r>
                <a:rPr lang="pt-PT" sz="2400"/>
                <a:t>Gasto energético       Ganho de peso</a:t>
              </a:r>
            </a:p>
            <a:p>
              <a:endParaRPr lang="pt-PT" sz="2400"/>
            </a:p>
            <a:p>
              <a:r>
                <a:rPr lang="pt-PT" sz="2400"/>
                <a:t>Ingestão energética </a:t>
              </a:r>
              <a:r>
                <a:rPr lang="pt-PT" sz="2800">
                  <a:solidFill>
                    <a:srgbClr val="00B050"/>
                  </a:solidFill>
                </a:rPr>
                <a:t>=</a:t>
              </a:r>
              <a:r>
                <a:rPr lang="pt-PT" sz="2400"/>
                <a:t> Gasto energético       Peso estável</a:t>
              </a:r>
            </a:p>
            <a:p>
              <a:endParaRPr lang="pt-PT" sz="2400"/>
            </a:p>
            <a:p>
              <a:r>
                <a:rPr lang="pt-PT" sz="2400"/>
                <a:t>Ingestão energética </a:t>
              </a:r>
              <a:r>
                <a:rPr lang="pt-PT" sz="2800">
                  <a:solidFill>
                    <a:srgbClr val="FF0000"/>
                  </a:solidFill>
                </a:rPr>
                <a:t>&lt;</a:t>
              </a:r>
              <a:r>
                <a:rPr lang="pt-PT" sz="2400"/>
                <a:t> Gasto energético       Perda de peso</a:t>
              </a:r>
            </a:p>
          </p:txBody>
        </p:sp>
        <p:sp>
          <p:nvSpPr>
            <p:cNvPr id="5" name="Seta para a direita 4"/>
            <p:cNvSpPr/>
            <p:nvPr/>
          </p:nvSpPr>
          <p:spPr>
            <a:xfrm>
              <a:off x="5939434" y="1844709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  <p:sp>
          <p:nvSpPr>
            <p:cNvPr id="6" name="Seta para a direita 5"/>
            <p:cNvSpPr/>
            <p:nvPr/>
          </p:nvSpPr>
          <p:spPr>
            <a:xfrm>
              <a:off x="5939434" y="2636905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939434" y="3429102"/>
              <a:ext cx="504857" cy="412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dirty="0"/>
            </a:p>
          </p:txBody>
        </p:sp>
      </p:grpSp>
      <p:sp>
        <p:nvSpPr>
          <p:cNvPr id="8" name="Marcador de Posição da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C080971-E3BA-444F-BB89-9E223C514644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907B6-B18B-41DA-A109-491018A2E1C5}" type="slidenum">
              <a:rPr lang="pt-PT"/>
              <a:pPr>
                <a:defRPr/>
              </a:pPr>
              <a:t>5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395288" y="1844675"/>
            <a:ext cx="58324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Um equilíbrio energético positivo de 2Kcal/dia</a:t>
            </a:r>
          </a:p>
          <a:p>
            <a:pPr>
              <a:spcBef>
                <a:spcPct val="50000"/>
              </a:spcBef>
            </a:pPr>
            <a:r>
              <a:rPr lang="pt-PT" sz="2000" b="1"/>
              <a:t>		</a:t>
            </a:r>
            <a:r>
              <a:rPr lang="pt-PT" sz="2000" b="1">
                <a:sym typeface="Symbol" pitchFamily="18" charset="2"/>
              </a:rPr>
              <a:t> 1Kg em 10 anos</a:t>
            </a:r>
          </a:p>
        </p:txBody>
      </p:sp>
      <p:sp>
        <p:nvSpPr>
          <p:cNvPr id="24578" name="AutoShape 5"/>
          <p:cNvSpPr>
            <a:spLocks noChangeArrowheads="1"/>
          </p:cNvSpPr>
          <p:nvPr/>
        </p:nvSpPr>
        <p:spPr bwMode="auto">
          <a:xfrm>
            <a:off x="827088" y="2205038"/>
            <a:ext cx="1368425" cy="503237"/>
          </a:xfrm>
          <a:prstGeom prst="curvedRightArrow">
            <a:avLst>
              <a:gd name="adj1" fmla="val 40000"/>
              <a:gd name="adj2" fmla="val 40000"/>
              <a:gd name="adj3" fmla="val 58162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24579" name="Picture 6" descr="Balanço energét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2708275"/>
            <a:ext cx="381635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1619250" y="549275"/>
            <a:ext cx="6337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PT" sz="4000" b="1">
                <a:solidFill>
                  <a:srgbClr val="FF0000"/>
                </a:solidFill>
                <a:latin typeface="DIN-Medium"/>
              </a:rPr>
              <a:t>Desequil</a:t>
            </a:r>
            <a:r>
              <a:rPr lang="pt-PT" altLang="ja-JP" sz="4000" b="1">
                <a:solidFill>
                  <a:srgbClr val="FF0000"/>
                </a:solidFill>
                <a:latin typeface="DIN-Medium"/>
                <a:ea typeface="MS PGothic"/>
                <a:cs typeface="MS PGothic"/>
              </a:rPr>
              <a:t>íbrio Energético</a:t>
            </a:r>
            <a:endParaRPr lang="pt-PT" sz="4400" b="1">
              <a:solidFill>
                <a:srgbClr val="FF0000"/>
              </a:solidFill>
              <a:latin typeface="DIN-Regular"/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634CE5D-9268-4960-93BF-B1CA6F81D7F4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B094D-EF24-48A5-8407-57B159E7AE7F}" type="slidenum">
              <a:rPr lang="pt-PT"/>
              <a:pPr>
                <a:defRPr/>
              </a:pPr>
              <a:t>6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4536752" cy="1211263"/>
          </a:xfrm>
          <a:noFill/>
        </p:spPr>
        <p:txBody>
          <a:bodyPr/>
          <a:lstStyle/>
          <a:p>
            <a:r>
              <a:rPr lang="pt-PT" sz="4000" dirty="0" smtClean="0">
                <a:solidFill>
                  <a:srgbClr val="FF0000"/>
                </a:solidFill>
              </a:rPr>
              <a:t>estar sentado</a:t>
            </a:r>
          </a:p>
        </p:txBody>
      </p:sp>
      <p:pic>
        <p:nvPicPr>
          <p:cNvPr id="26626" name="Picture 8" descr="107429007"/>
          <p:cNvPicPr>
            <a:picLocks noChangeAspect="1" noChangeArrowheads="1"/>
          </p:cNvPicPr>
          <p:nvPr/>
        </p:nvPicPr>
        <p:blipFill>
          <a:blip r:embed="rId2" cstate="print"/>
          <a:srcRect l="29379"/>
          <a:stretch>
            <a:fillRect/>
          </a:stretch>
        </p:blipFill>
        <p:spPr bwMode="auto">
          <a:xfrm>
            <a:off x="5148064" y="836712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44" name="Group 20"/>
          <p:cNvGraphicFramePr>
            <a:graphicFrameLocks noGrp="1"/>
          </p:cNvGraphicFramePr>
          <p:nvPr>
            <p:ph idx="1"/>
          </p:nvPr>
        </p:nvGraphicFramePr>
        <p:xfrm>
          <a:off x="5003800" y="4724400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7969E58-34DB-4576-BFCD-77D36435FD2C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74403-7B25-4E63-B2E5-38D6223A78DF}" type="slidenum">
              <a:rPr lang="pt-PT"/>
              <a:pPr>
                <a:defRPr/>
              </a:pPr>
              <a:t>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2808287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surfar</a:t>
            </a:r>
          </a:p>
        </p:txBody>
      </p:sp>
      <p:graphicFrame>
        <p:nvGraphicFramePr>
          <p:cNvPr id="27668" name="Group 20"/>
          <p:cNvGraphicFramePr>
            <a:graphicFrameLocks noGrp="1"/>
          </p:cNvGraphicFramePr>
          <p:nvPr>
            <p:ph idx="1"/>
          </p:nvPr>
        </p:nvGraphicFramePr>
        <p:xfrm>
          <a:off x="5076825" y="4797425"/>
          <a:ext cx="3754438" cy="1371600"/>
        </p:xfrm>
        <a:graphic>
          <a:graphicData uri="http://schemas.openxmlformats.org/drawingml/2006/table">
            <a:tbl>
              <a:tblPr/>
              <a:tblGrid>
                <a:gridCol w="1878013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63" name="Picture 17" descr="95009448"/>
          <p:cNvPicPr>
            <a:picLocks noChangeAspect="1" noChangeArrowheads="1"/>
          </p:cNvPicPr>
          <p:nvPr/>
        </p:nvPicPr>
        <p:blipFill>
          <a:blip r:embed="rId2" cstate="print"/>
          <a:srcRect l="18750" t="34782" r="20833" b="11594"/>
          <a:stretch>
            <a:fillRect/>
          </a:stretch>
        </p:blipFill>
        <p:spPr bwMode="auto">
          <a:xfrm>
            <a:off x="5867400" y="765175"/>
            <a:ext cx="25923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a Data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136C919-9638-4ABF-9A95-17DC19A1FF9F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E027D-3F76-4E3E-A9F9-8B841449B14A}" type="slidenum">
              <a:rPr lang="pt-PT"/>
              <a:pPr>
                <a:defRPr/>
              </a:pPr>
              <a:t>8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92" name="Group 20"/>
          <p:cNvGraphicFramePr>
            <a:graphicFrameLocks noGrp="1"/>
          </p:cNvGraphicFramePr>
          <p:nvPr>
            <p:ph idx="1"/>
          </p:nvPr>
        </p:nvGraphicFramePr>
        <p:xfrm>
          <a:off x="5148263" y="4724400"/>
          <a:ext cx="3754437" cy="1371600"/>
        </p:xfrm>
        <a:graphic>
          <a:graphicData uri="http://schemas.openxmlformats.org/drawingml/2006/table">
            <a:tbl>
              <a:tblPr/>
              <a:tblGrid>
                <a:gridCol w="1878012"/>
                <a:gridCol w="1876425"/>
              </a:tblGrid>
              <a:tr h="4540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 energético (Kcal)/h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70Kg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8686" name="Picture 18" descr="stock-vector-people-jumping-vector-83092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765175"/>
            <a:ext cx="32813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Posição da Data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2261E2-9C1F-49C0-9E35-57063E5520A5}" type="datetime1">
              <a:rPr lang="pt-PT"/>
              <a:pPr>
                <a:defRPr/>
              </a:pPr>
              <a:t>01-07-2012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56E5-CFF0-4D55-B82E-5FE0F85402F0}" type="slidenum">
              <a:rPr lang="pt-PT"/>
              <a:pPr>
                <a:defRPr/>
              </a:pPr>
              <a:t>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 smtClean="0"/>
              <a:t>Equilíbrio Energético e Atividade Física</a:t>
            </a:r>
          </a:p>
          <a:p>
            <a:pPr>
              <a:defRPr/>
            </a:pPr>
            <a:endParaRPr lang="pt-PT" dirty="0"/>
          </a:p>
        </p:txBody>
      </p:sp>
      <p:sp>
        <p:nvSpPr>
          <p:cNvPr id="28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3455987" cy="706438"/>
          </a:xfrm>
          <a:noFill/>
        </p:spPr>
        <p:txBody>
          <a:bodyPr/>
          <a:lstStyle/>
          <a:p>
            <a:r>
              <a:rPr lang="pt-PT" sz="4000" smtClean="0">
                <a:solidFill>
                  <a:srgbClr val="FF0000"/>
                </a:solidFill>
              </a:rPr>
              <a:t>dançar</a:t>
            </a:r>
          </a:p>
        </p:txBody>
      </p:sp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2166</TotalTime>
  <Words>474</Words>
  <Application>Microsoft Office PowerPoint</Application>
  <PresentationFormat>Apresentação no Ecrã (4:3)</PresentationFormat>
  <Paragraphs>236</Paragraphs>
  <Slides>18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0" baseType="lpstr">
      <vt:lpstr>Modelo de apresentação predefinido</vt:lpstr>
      <vt:lpstr>Imagem de mapa de bits</vt:lpstr>
      <vt:lpstr>Equilíbrio Energético e Atividade Física</vt:lpstr>
      <vt:lpstr>Índice</vt:lpstr>
      <vt:lpstr>Diapositivo 3</vt:lpstr>
      <vt:lpstr>Diapositivo 4</vt:lpstr>
      <vt:lpstr>Diapositivo 5</vt:lpstr>
      <vt:lpstr>Diapositivo 6</vt:lpstr>
      <vt:lpstr>estar sentado</vt:lpstr>
      <vt:lpstr>surfar</vt:lpstr>
      <vt:lpstr>dançar</vt:lpstr>
      <vt:lpstr>andar de skate</vt:lpstr>
      <vt:lpstr>        nadar (crawl)</vt:lpstr>
      <vt:lpstr>jogar basquetebol</vt:lpstr>
      <vt:lpstr>praticar BTT</vt:lpstr>
      <vt:lpstr>Valor calórico de uma refeição</vt:lpstr>
      <vt:lpstr>Quanto tempo para gastar estas calorias?</vt:lpstr>
      <vt:lpstr>Diapositivo 16</vt:lpstr>
      <vt:lpstr>Vida ativa</vt:lpstr>
      <vt:lpstr>Diapositivo 18</vt:lpstr>
    </vt:vector>
  </TitlesOfParts>
  <Company>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Teresa Maia</dc:creator>
  <cp:lastModifiedBy>António Almeida</cp:lastModifiedBy>
  <cp:revision>157</cp:revision>
  <dcterms:created xsi:type="dcterms:W3CDTF">2008-05-09T21:05:52Z</dcterms:created>
  <dcterms:modified xsi:type="dcterms:W3CDTF">2012-07-01T19:23:22Z</dcterms:modified>
</cp:coreProperties>
</file>